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2" r:id="rId2"/>
    <p:sldId id="257" r:id="rId3"/>
    <p:sldId id="258" r:id="rId4"/>
    <p:sldId id="264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/>
    <p:restoredTop sz="94691"/>
  </p:normalViewPr>
  <p:slideViewPr>
    <p:cSldViewPr snapToGrid="0" snapToObjects="1">
      <p:cViewPr varScale="1">
        <p:scale>
          <a:sx n="122" d="100"/>
          <a:sy n="122" d="100"/>
        </p:scale>
        <p:origin x="10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70351-862D-834A-AF38-8CB9E2851D5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70179-C225-5D40-9E0F-A04FD0C578D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1204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70179-C225-5D40-9E0F-A04FD0C578DE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782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70179-C225-5D40-9E0F-A04FD0C578D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53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70179-C225-5D40-9E0F-A04FD0C578DE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608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70179-C225-5D40-9E0F-A04FD0C578DE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046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FDC0F-E611-8445-AE02-67EFB9981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AFE7DFC-D773-B247-8AEB-AF600F18E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6B16006-025D-C34D-B6F1-AC8A64207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A14A8D3-F5C2-7A48-99B2-63873C4C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955C0C8-884C-9D41-A90A-AE163309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902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4A785-4ED1-DA46-B17B-6D08A061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7D97EA1-B38A-2A46-9664-807A8A402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276251F-2800-B14C-B825-E1E8EDF2D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9A8134F-D995-C946-A400-B8C4136D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AF9D42A-83EA-9F42-9549-71B6F51A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841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5700985-AC01-A247-B815-4BB153AF6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46BAA20-BA5B-224E-981E-35DE58EA0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72FB01B-AA24-B043-B4E8-16A14503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5DAAEA-7AE4-DB44-B148-A21C99D6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14FB2F3-8B0A-F348-846A-7DE40002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226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98F3B-4E7E-CE4D-BE23-313EDF08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E327994-C94F-C94C-AF5F-2AF5219D1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B3CA75-56EC-E944-B8B3-E81B39CA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52042E0-C6A0-104F-8954-74A0E6E5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3ED4068-34F1-9D44-98ED-07D9DAE6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209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85417-A4D1-5849-919D-19959039D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31DC4D8-1A99-344A-968D-A9CE840B6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9C339EC-643F-854E-874A-4F64DE80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234B534-FB03-1D4D-9C01-BAFE0932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0458BB7-FAF7-3244-A70D-C11AD56D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051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31378-DBB3-F845-A4D9-768B7F3F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23B697-6091-4845-B88A-354FC6BCD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235AAFB-BC57-B24C-BE0F-21971A694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1475142-593E-F843-9A9F-B354DD56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8F12F2A-48E4-1F47-BD2C-C4E1EBAC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4603847-B798-8947-A65F-B0EA2EA2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255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C5812-3672-4640-9CE6-B8702C75C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F200313-C9EA-DA43-858A-E52B3C262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D372939-5E8E-CD46-B5B7-2479B2DEB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C668DED-A813-4741-A0AC-625F0A69B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85E5C6B-42A4-6847-971C-00F8A5982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A5BD4C3-BC65-BB4F-9D7E-4C5DEA2E1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9604F22-AFA9-FE40-8F83-1C0AC0E7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6833CAB-B652-5147-9D3D-C3BF351A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725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A52A5-9232-4842-B2C6-E5700FB3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0852DD0-831B-A243-A80E-862BA417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2459C96-FE72-1946-A047-22846D1E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D96ACE6-7028-D143-A25E-544BC41D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745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0CE962E-6D47-194B-B9E5-312A38539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773F9CD-DBA3-964F-9256-949CDA6D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BFAA44-80CD-0140-8251-F5FA2A3B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40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95DAB-46E1-1246-B1E0-D2ED6D03B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B43482C-5D1B-0743-87C4-BE67FA969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8C0E084-40F8-6C41-9155-A4BCE1A38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91C8F9C-9DFF-524F-A6D2-2ACC47453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1D49C8F-BB96-554A-8FF8-190EC7AB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6A23472-5ABF-CE4E-8A92-276A8A79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215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3A098-231C-DB49-AF68-025C89DE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420DDB2-49E7-0941-BFDF-933CE99FF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1E9C4AC-80CD-C84C-B1E5-B2D647C7F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E96C48A-1CF2-D347-8A9E-67F1678D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E8C53BD-4FFB-7F4C-AECB-E6351EF1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1546B5A-6BB6-794D-A40E-66974CDB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721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106D680-42D4-9647-B4B9-3412F340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3136945-3798-ED40-834D-20BF31664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2E718A-442C-A341-B85C-887246392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E64E5-55B4-5E45-9AC4-C940A5AD3C7B}" type="datetimeFigureOut">
              <a:rPr lang="da-DK" smtClean="0"/>
              <a:t>01.05.2022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9DDB6A-03C6-CF44-8194-9CD3402465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B48220D-2BAA-2842-BB09-913C7F0A2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72508-8CAC-6B41-9394-FF0833C71A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239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BD6D757-1EC0-19A1-0C6D-2CB055144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663" y="352616"/>
            <a:ext cx="5446986" cy="49009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200" dirty="0"/>
              <a:t>På generalforsamlingen i oktober forelagde bestyrelsen en plan for flere parkeringspladser </a:t>
            </a:r>
            <a:br>
              <a:rPr lang="da-DK" sz="2200" dirty="0"/>
            </a:br>
            <a:r>
              <a:rPr lang="da-DK" sz="2200" dirty="0"/>
              <a:t>og en ændret placering af affaldscontainerne, hvilket ville medføre en flytning af </a:t>
            </a:r>
            <a:br>
              <a:rPr lang="da-DK" sz="2200" dirty="0"/>
            </a:br>
            <a:r>
              <a:rPr lang="da-DK" sz="2200" dirty="0"/>
              <a:t>legepladsen og nedrivning af garagerne. </a:t>
            </a:r>
            <a:br>
              <a:rPr lang="da-DK" sz="2200" dirty="0"/>
            </a:br>
            <a:br>
              <a:rPr lang="da-DK" sz="2200" dirty="0"/>
            </a:br>
            <a:r>
              <a:rPr lang="da-DK" sz="2200" dirty="0"/>
              <a:t>Bestyrelsen har taget generalforsamlingens beslutning til efterretning at legepladsen </a:t>
            </a:r>
            <a:br>
              <a:rPr lang="da-DK" sz="2200" dirty="0"/>
            </a:br>
            <a:r>
              <a:rPr lang="da-DK" sz="2200" dirty="0"/>
              <a:t>ønskes bevaret på sin nuværende placering og at planen var for omkostningstung blandt </a:t>
            </a:r>
            <a:br>
              <a:rPr lang="da-DK" sz="2200" dirty="0"/>
            </a:br>
            <a:r>
              <a:rPr lang="da-DK" sz="2200" dirty="0"/>
              <a:t>andet i forhold til det antal parkeringspladser der kunne opnås herved. </a:t>
            </a:r>
            <a:br>
              <a:rPr lang="da-DK" sz="2200" dirty="0"/>
            </a:br>
            <a:br>
              <a:rPr lang="da-DK" sz="2200" dirty="0"/>
            </a:br>
            <a:r>
              <a:rPr lang="da-DK" sz="2200" dirty="0"/>
              <a:t>Derfor præsenterer bestyrelsen nu en løsning, som dels sikrer en </a:t>
            </a:r>
            <a:r>
              <a:rPr lang="da-DK" sz="2200" dirty="0" err="1"/>
              <a:t>langtids</a:t>
            </a:r>
            <a:r>
              <a:rPr lang="da-DK" sz="2200" dirty="0"/>
              <a:t> holdbar løsning </a:t>
            </a:r>
            <a:br>
              <a:rPr lang="da-DK" sz="2200" dirty="0"/>
            </a:br>
            <a:r>
              <a:rPr lang="da-DK" sz="2200" dirty="0"/>
              <a:t>på foreningens affaldssortering og håndtering efter kommunens anvisninger - inkl. tilskud </a:t>
            </a:r>
            <a:br>
              <a:rPr lang="da-DK" sz="2200" dirty="0"/>
            </a:br>
            <a:r>
              <a:rPr lang="da-DK" sz="2200" dirty="0"/>
              <a:t>fra kommunen, dels en bevarelse af de eksisterende garager, dels etablering af et antal parkeringspladser, henholdsvist 3 og 4.</a:t>
            </a:r>
            <a:br>
              <a:rPr lang="da-DK" sz="2200" dirty="0"/>
            </a:br>
            <a:endParaRPr lang="da-DK" sz="2200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436D03B-CF0D-22CD-EDF9-72DC19309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427749"/>
            <a:ext cx="544698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200" dirty="0"/>
              <a:t>Budgetoverslag: </a:t>
            </a:r>
            <a:br>
              <a:rPr lang="da-DK" sz="2200" dirty="0"/>
            </a:br>
            <a:br>
              <a:rPr lang="da-DK" sz="2200" dirty="0"/>
            </a:br>
            <a:r>
              <a:rPr lang="da-DK" sz="2200" dirty="0"/>
              <a:t>Renovationsplads med molokker: 200.000 kr. </a:t>
            </a:r>
            <a:br>
              <a:rPr lang="da-DK" sz="2200" dirty="0"/>
            </a:br>
            <a:r>
              <a:rPr lang="da-DK" sz="2200" dirty="0"/>
              <a:t>Parkering i svinget, 3 pladser: 50.000 kr. </a:t>
            </a:r>
            <a:br>
              <a:rPr lang="da-DK" sz="2200" dirty="0"/>
            </a:br>
            <a:r>
              <a:rPr lang="da-DK" sz="2200" dirty="0"/>
              <a:t>Parkering i græsplæne 4-5 pladser: 70.000 kr. </a:t>
            </a:r>
            <a:br>
              <a:rPr lang="da-DK" sz="2200" dirty="0"/>
            </a:br>
            <a:endParaRPr lang="da-DK" sz="2200" dirty="0"/>
          </a:p>
          <a:p>
            <a:pPr marL="0" indent="0">
              <a:buNone/>
            </a:pPr>
            <a:r>
              <a:rPr lang="da-DK" sz="2200" dirty="0"/>
              <a:t>Renovering af garageanlæg: </a:t>
            </a:r>
            <a:br>
              <a:rPr lang="da-DK" sz="2200" dirty="0"/>
            </a:br>
            <a:r>
              <a:rPr lang="da-DK" sz="2200" dirty="0"/>
              <a:t>(Der graves rende til regnvandsafløb bag </a:t>
            </a:r>
            <a:br>
              <a:rPr lang="da-DK" sz="2200" dirty="0"/>
            </a:br>
            <a:r>
              <a:rPr lang="da-DK" sz="2200" dirty="0"/>
              <a:t>Garagerne, taget renses og males, og der </a:t>
            </a:r>
            <a:br>
              <a:rPr lang="da-DK" sz="2200" dirty="0"/>
            </a:br>
            <a:r>
              <a:rPr lang="da-DK" sz="2200" dirty="0"/>
              <a:t>Laves murer reparationer inde i garagerne): 100.000 kr. </a:t>
            </a:r>
            <a:br>
              <a:rPr lang="da-DK" sz="2200" dirty="0"/>
            </a:br>
            <a:br>
              <a:rPr lang="da-DK" sz="2200" dirty="0"/>
            </a:br>
            <a:r>
              <a:rPr lang="da-DK" sz="2200" dirty="0"/>
              <a:t>I alt: 420.000 kr. som foreslås, afholdt over grundfonden. </a:t>
            </a:r>
            <a:br>
              <a:rPr lang="da-DK" sz="2200" dirty="0"/>
            </a:br>
            <a:endParaRPr lang="da-DK" sz="2200" dirty="0"/>
          </a:p>
          <a:p>
            <a:pPr marL="0" indent="0">
              <a:buNone/>
            </a:pPr>
            <a:r>
              <a:rPr lang="da-DK" sz="2200" dirty="0"/>
              <a:t>Indestående i grundfonden pr. 30.06.2021: 554.707 </a:t>
            </a:r>
            <a:br>
              <a:rPr lang="da-DK" sz="2200" dirty="0"/>
            </a:br>
            <a:br>
              <a:rPr lang="da-DK" sz="2200" dirty="0"/>
            </a:br>
            <a:br>
              <a:rPr lang="da-DK" sz="2200" dirty="0"/>
            </a:br>
            <a:br>
              <a:rPr lang="da-DK" sz="2200" dirty="0"/>
            </a:b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339036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6D5AF-F1D8-9E4A-B8FB-1B7DDF7A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345"/>
          </a:xfrm>
        </p:spPr>
        <p:txBody>
          <a:bodyPr>
            <a:normAutofit fontScale="90000"/>
          </a:bodyPr>
          <a:lstStyle/>
          <a:p>
            <a:r>
              <a:rPr lang="da-DK" dirty="0"/>
              <a:t>Nuværende</a:t>
            </a:r>
          </a:p>
        </p:txBody>
      </p:sp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D50BFB5-C737-0C4F-9CD1-C6B2F89C8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4" y="951470"/>
            <a:ext cx="11933478" cy="5807676"/>
          </a:xfrm>
        </p:spPr>
      </p:pic>
    </p:spTree>
    <p:extLst>
      <p:ext uri="{BB962C8B-B14F-4D97-AF65-F5344CB8AC3E}">
        <p14:creationId xmlns:p14="http://schemas.microsoft.com/office/powerpoint/2010/main" val="185414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6D5AF-F1D8-9E4A-B8FB-1B7DDF7A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345"/>
          </a:xfrm>
        </p:spPr>
        <p:txBody>
          <a:bodyPr>
            <a:normAutofit fontScale="90000"/>
          </a:bodyPr>
          <a:lstStyle/>
          <a:p>
            <a:r>
              <a:rPr lang="da-DK" dirty="0"/>
              <a:t>Planlagt</a:t>
            </a:r>
          </a:p>
        </p:txBody>
      </p:sp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D50BFB5-C737-0C4F-9CD1-C6B2F89C8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261" y="951470"/>
            <a:ext cx="11933478" cy="5807676"/>
          </a:xfrm>
        </p:spPr>
      </p:pic>
      <p:sp>
        <p:nvSpPr>
          <p:cNvPr id="3" name="Kombinationstegning 2">
            <a:extLst>
              <a:ext uri="{FF2B5EF4-FFF2-40B4-BE49-F238E27FC236}">
                <a16:creationId xmlns:a16="http://schemas.microsoft.com/office/drawing/2014/main" id="{E03AB575-0C0D-164F-9738-61D603567AF6}"/>
              </a:ext>
            </a:extLst>
          </p:cNvPr>
          <p:cNvSpPr/>
          <p:nvPr/>
        </p:nvSpPr>
        <p:spPr>
          <a:xfrm>
            <a:off x="7540925" y="3020290"/>
            <a:ext cx="515389" cy="537557"/>
          </a:xfrm>
          <a:custGeom>
            <a:avLst/>
            <a:gdLst>
              <a:gd name="connsiteX0" fmla="*/ 0 w 399011"/>
              <a:gd name="connsiteY0" fmla="*/ 49877 h 522095"/>
              <a:gd name="connsiteX1" fmla="*/ 0 w 399011"/>
              <a:gd name="connsiteY1" fmla="*/ 49877 h 522095"/>
              <a:gd name="connsiteX2" fmla="*/ 11083 w 399011"/>
              <a:gd name="connsiteY2" fmla="*/ 271549 h 522095"/>
              <a:gd name="connsiteX3" fmla="*/ 16625 w 399011"/>
              <a:gd name="connsiteY3" fmla="*/ 299259 h 522095"/>
              <a:gd name="connsiteX4" fmla="*/ 22167 w 399011"/>
              <a:gd name="connsiteY4" fmla="*/ 315884 h 522095"/>
              <a:gd name="connsiteX5" fmla="*/ 27709 w 399011"/>
              <a:gd name="connsiteY5" fmla="*/ 365760 h 522095"/>
              <a:gd name="connsiteX6" fmla="*/ 38792 w 399011"/>
              <a:gd name="connsiteY6" fmla="*/ 437804 h 522095"/>
              <a:gd name="connsiteX7" fmla="*/ 44334 w 399011"/>
              <a:gd name="connsiteY7" fmla="*/ 493222 h 522095"/>
              <a:gd name="connsiteX8" fmla="*/ 49876 w 399011"/>
              <a:gd name="connsiteY8" fmla="*/ 520931 h 522095"/>
              <a:gd name="connsiteX9" fmla="*/ 66502 w 399011"/>
              <a:gd name="connsiteY9" fmla="*/ 515389 h 522095"/>
              <a:gd name="connsiteX10" fmla="*/ 88669 w 399011"/>
              <a:gd name="connsiteY10" fmla="*/ 509848 h 522095"/>
              <a:gd name="connsiteX11" fmla="*/ 133003 w 399011"/>
              <a:gd name="connsiteY11" fmla="*/ 504306 h 522095"/>
              <a:gd name="connsiteX12" fmla="*/ 166254 w 399011"/>
              <a:gd name="connsiteY12" fmla="*/ 493222 h 522095"/>
              <a:gd name="connsiteX13" fmla="*/ 182880 w 399011"/>
              <a:gd name="connsiteY13" fmla="*/ 487680 h 522095"/>
              <a:gd name="connsiteX14" fmla="*/ 205047 w 399011"/>
              <a:gd name="connsiteY14" fmla="*/ 482139 h 522095"/>
              <a:gd name="connsiteX15" fmla="*/ 249382 w 399011"/>
              <a:gd name="connsiteY15" fmla="*/ 471055 h 522095"/>
              <a:gd name="connsiteX16" fmla="*/ 376843 w 399011"/>
              <a:gd name="connsiteY16" fmla="*/ 459971 h 522095"/>
              <a:gd name="connsiteX17" fmla="*/ 399011 w 399011"/>
              <a:gd name="connsiteY17" fmla="*/ 437804 h 522095"/>
              <a:gd name="connsiteX18" fmla="*/ 399011 w 399011"/>
              <a:gd name="connsiteY18" fmla="*/ 437804 h 522095"/>
              <a:gd name="connsiteX19" fmla="*/ 271549 w 399011"/>
              <a:gd name="connsiteY19" fmla="*/ 0 h 522095"/>
              <a:gd name="connsiteX20" fmla="*/ 0 w 399011"/>
              <a:gd name="connsiteY20" fmla="*/ 49877 h 52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011" h="522095">
                <a:moveTo>
                  <a:pt x="0" y="49877"/>
                </a:moveTo>
                <a:lnTo>
                  <a:pt x="0" y="49877"/>
                </a:lnTo>
                <a:cubicBezTo>
                  <a:pt x="3487" y="164932"/>
                  <a:pt x="-2557" y="189704"/>
                  <a:pt x="11083" y="271549"/>
                </a:cubicBezTo>
                <a:cubicBezTo>
                  <a:pt x="12631" y="280840"/>
                  <a:pt x="14340" y="290121"/>
                  <a:pt x="16625" y="299259"/>
                </a:cubicBezTo>
                <a:cubicBezTo>
                  <a:pt x="18042" y="304926"/>
                  <a:pt x="20320" y="310342"/>
                  <a:pt x="22167" y="315884"/>
                </a:cubicBezTo>
                <a:cubicBezTo>
                  <a:pt x="24014" y="332509"/>
                  <a:pt x="25958" y="349124"/>
                  <a:pt x="27709" y="365760"/>
                </a:cubicBezTo>
                <a:cubicBezTo>
                  <a:pt x="34303" y="428405"/>
                  <a:pt x="27233" y="403122"/>
                  <a:pt x="38792" y="437804"/>
                </a:cubicBezTo>
                <a:cubicBezTo>
                  <a:pt x="40639" y="456277"/>
                  <a:pt x="41880" y="474820"/>
                  <a:pt x="44334" y="493222"/>
                </a:cubicBezTo>
                <a:cubicBezTo>
                  <a:pt x="45579" y="502559"/>
                  <a:pt x="43215" y="514271"/>
                  <a:pt x="49876" y="520931"/>
                </a:cubicBezTo>
                <a:cubicBezTo>
                  <a:pt x="54007" y="525062"/>
                  <a:pt x="60885" y="516994"/>
                  <a:pt x="66502" y="515389"/>
                </a:cubicBezTo>
                <a:cubicBezTo>
                  <a:pt x="73825" y="513297"/>
                  <a:pt x="81156" y="511100"/>
                  <a:pt x="88669" y="509848"/>
                </a:cubicBezTo>
                <a:cubicBezTo>
                  <a:pt x="103359" y="507400"/>
                  <a:pt x="118225" y="506153"/>
                  <a:pt x="133003" y="504306"/>
                </a:cubicBezTo>
                <a:lnTo>
                  <a:pt x="166254" y="493222"/>
                </a:lnTo>
                <a:cubicBezTo>
                  <a:pt x="171796" y="491375"/>
                  <a:pt x="177213" y="489097"/>
                  <a:pt x="182880" y="487680"/>
                </a:cubicBezTo>
                <a:cubicBezTo>
                  <a:pt x="190269" y="485833"/>
                  <a:pt x="197724" y="484231"/>
                  <a:pt x="205047" y="482139"/>
                </a:cubicBezTo>
                <a:cubicBezTo>
                  <a:pt x="232588" y="474271"/>
                  <a:pt x="212752" y="476691"/>
                  <a:pt x="249382" y="471055"/>
                </a:cubicBezTo>
                <a:cubicBezTo>
                  <a:pt x="297487" y="463654"/>
                  <a:pt x="323208" y="463547"/>
                  <a:pt x="376843" y="459971"/>
                </a:cubicBezTo>
                <a:cubicBezTo>
                  <a:pt x="396906" y="446597"/>
                  <a:pt x="390490" y="454845"/>
                  <a:pt x="399011" y="437804"/>
                </a:cubicBezTo>
                <a:lnTo>
                  <a:pt x="399011" y="437804"/>
                </a:lnTo>
                <a:lnTo>
                  <a:pt x="271549" y="0"/>
                </a:lnTo>
                <a:lnTo>
                  <a:pt x="0" y="4987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Afrundet rektangel 3">
            <a:extLst>
              <a:ext uri="{FF2B5EF4-FFF2-40B4-BE49-F238E27FC236}">
                <a16:creationId xmlns:a16="http://schemas.microsoft.com/office/drawing/2014/main" id="{E96CAC31-F42E-1C45-A645-F2E02D45BA41}"/>
              </a:ext>
            </a:extLst>
          </p:cNvPr>
          <p:cNvSpPr/>
          <p:nvPr/>
        </p:nvSpPr>
        <p:spPr>
          <a:xfrm rot="20464996">
            <a:off x="7753301" y="3078928"/>
            <a:ext cx="88670" cy="1052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Afrundet rektangel 5">
            <a:extLst>
              <a:ext uri="{FF2B5EF4-FFF2-40B4-BE49-F238E27FC236}">
                <a16:creationId xmlns:a16="http://schemas.microsoft.com/office/drawing/2014/main" id="{C8F76601-7710-3546-B9E0-58A7023A43E1}"/>
              </a:ext>
            </a:extLst>
          </p:cNvPr>
          <p:cNvSpPr/>
          <p:nvPr/>
        </p:nvSpPr>
        <p:spPr>
          <a:xfrm rot="20464996">
            <a:off x="7812310" y="3218366"/>
            <a:ext cx="88670" cy="1052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Afrundet rektangel 6">
            <a:extLst>
              <a:ext uri="{FF2B5EF4-FFF2-40B4-BE49-F238E27FC236}">
                <a16:creationId xmlns:a16="http://schemas.microsoft.com/office/drawing/2014/main" id="{AA1BDBB1-4B4F-134F-90ED-51F2FFF78181}"/>
              </a:ext>
            </a:extLst>
          </p:cNvPr>
          <p:cNvSpPr/>
          <p:nvPr/>
        </p:nvSpPr>
        <p:spPr>
          <a:xfrm rot="20464996">
            <a:off x="7871318" y="3364777"/>
            <a:ext cx="88670" cy="1052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Afrundet rektangel 7">
            <a:extLst>
              <a:ext uri="{FF2B5EF4-FFF2-40B4-BE49-F238E27FC236}">
                <a16:creationId xmlns:a16="http://schemas.microsoft.com/office/drawing/2014/main" id="{BA67FD04-7884-884A-9E71-CA7ADC274D0F}"/>
              </a:ext>
            </a:extLst>
          </p:cNvPr>
          <p:cNvSpPr/>
          <p:nvPr/>
        </p:nvSpPr>
        <p:spPr>
          <a:xfrm rot="20464996">
            <a:off x="7580178" y="3121428"/>
            <a:ext cx="88670" cy="10529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Afrundet rektangel 8">
            <a:extLst>
              <a:ext uri="{FF2B5EF4-FFF2-40B4-BE49-F238E27FC236}">
                <a16:creationId xmlns:a16="http://schemas.microsoft.com/office/drawing/2014/main" id="{75B03555-0410-124E-AB87-48BCB6E2B5ED}"/>
              </a:ext>
            </a:extLst>
          </p:cNvPr>
          <p:cNvSpPr/>
          <p:nvPr/>
        </p:nvSpPr>
        <p:spPr>
          <a:xfrm rot="20464996">
            <a:off x="7630872" y="3252105"/>
            <a:ext cx="88670" cy="10529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Afrundet rektangel 9">
            <a:extLst>
              <a:ext uri="{FF2B5EF4-FFF2-40B4-BE49-F238E27FC236}">
                <a16:creationId xmlns:a16="http://schemas.microsoft.com/office/drawing/2014/main" id="{AE00BD0B-8D97-7D4E-BEDB-464C0C39937C}"/>
              </a:ext>
            </a:extLst>
          </p:cNvPr>
          <p:cNvSpPr/>
          <p:nvPr/>
        </p:nvSpPr>
        <p:spPr>
          <a:xfrm rot="20464996">
            <a:off x="7680432" y="3391095"/>
            <a:ext cx="88670" cy="10529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 descr="Et billede, der indeholder foret&#10;&#10;Automatisk genereret beskrivelse">
            <a:extLst>
              <a:ext uri="{FF2B5EF4-FFF2-40B4-BE49-F238E27FC236}">
                <a16:creationId xmlns:a16="http://schemas.microsoft.com/office/drawing/2014/main" id="{5EDE2CCB-4E0B-024F-9434-C5754EDF7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92676">
            <a:off x="8013917" y="2022748"/>
            <a:ext cx="562962" cy="571062"/>
          </a:xfrm>
          <a:prstGeom prst="rect">
            <a:avLst/>
          </a:prstGeom>
        </p:spPr>
      </p:pic>
      <p:pic>
        <p:nvPicPr>
          <p:cNvPr id="16" name="Billede 15" descr="Et billede, der indeholder hjelm, sløret&#10;&#10;Automatisk genereret beskrivelse">
            <a:extLst>
              <a:ext uri="{FF2B5EF4-FFF2-40B4-BE49-F238E27FC236}">
                <a16:creationId xmlns:a16="http://schemas.microsoft.com/office/drawing/2014/main" id="{2D7B51D6-27F7-E543-8533-84B1F313C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7472">
            <a:off x="9243809" y="4732134"/>
            <a:ext cx="874527" cy="270793"/>
          </a:xfrm>
          <a:prstGeom prst="rect">
            <a:avLst/>
          </a:prstGeom>
        </p:spPr>
      </p:pic>
      <p:pic>
        <p:nvPicPr>
          <p:cNvPr id="17" name="Billede 16" descr="Et billede, der indeholder hjelm, sløret&#10;&#10;Automatisk genereret beskrivelse">
            <a:extLst>
              <a:ext uri="{FF2B5EF4-FFF2-40B4-BE49-F238E27FC236}">
                <a16:creationId xmlns:a16="http://schemas.microsoft.com/office/drawing/2014/main" id="{51E1C6C5-2037-4547-8654-769E5DE77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7472">
            <a:off x="9715843" y="4811381"/>
            <a:ext cx="874527" cy="270793"/>
          </a:xfrm>
          <a:prstGeom prst="rect">
            <a:avLst/>
          </a:prstGeom>
        </p:spPr>
      </p:pic>
      <p:pic>
        <p:nvPicPr>
          <p:cNvPr id="18" name="Billede 17" descr="Et billede, der indeholder hjelm, sløret&#10;&#10;Automatisk genereret beskrivelse">
            <a:extLst>
              <a:ext uri="{FF2B5EF4-FFF2-40B4-BE49-F238E27FC236}">
                <a16:creationId xmlns:a16="http://schemas.microsoft.com/office/drawing/2014/main" id="{160D77B0-2283-2D4B-8101-058A6CD81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7472">
            <a:off x="10453052" y="4936348"/>
            <a:ext cx="874527" cy="270793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251DD2BB-F4AA-7147-A0CD-63D889DF3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8383">
            <a:off x="9207999" y="4560331"/>
            <a:ext cx="236064" cy="125901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02DEE6C1-205C-D148-A46C-69CFF05B3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8383">
            <a:off x="9448991" y="4593859"/>
            <a:ext cx="236064" cy="125901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2E12F10E-88CA-DD47-97BA-7E29B6D70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8383">
            <a:off x="9689983" y="4633563"/>
            <a:ext cx="236064" cy="125901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D4B6C7A7-A4E9-244D-B7FB-4ED2D2F3D0C0}"/>
              </a:ext>
            </a:extLst>
          </p:cNvPr>
          <p:cNvSpPr/>
          <p:nvPr/>
        </p:nvSpPr>
        <p:spPr>
          <a:xfrm rot="356753">
            <a:off x="6773707" y="3707342"/>
            <a:ext cx="107953" cy="27142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C0B7E454-0C19-CC45-8888-7EE4E2D1A335}"/>
              </a:ext>
            </a:extLst>
          </p:cNvPr>
          <p:cNvSpPr/>
          <p:nvPr/>
        </p:nvSpPr>
        <p:spPr>
          <a:xfrm rot="356753">
            <a:off x="6882380" y="3739234"/>
            <a:ext cx="556823" cy="1157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AFDD86D3-8A79-9C41-8396-A7D337C03B4D}"/>
              </a:ext>
            </a:extLst>
          </p:cNvPr>
          <p:cNvSpPr/>
          <p:nvPr/>
        </p:nvSpPr>
        <p:spPr>
          <a:xfrm rot="356753">
            <a:off x="7392598" y="3436726"/>
            <a:ext cx="98695" cy="4429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7E31AD7F-2D32-DB48-981C-758992205ABA}"/>
              </a:ext>
            </a:extLst>
          </p:cNvPr>
          <p:cNvSpPr/>
          <p:nvPr/>
        </p:nvSpPr>
        <p:spPr>
          <a:xfrm rot="356753">
            <a:off x="7409484" y="3430387"/>
            <a:ext cx="210183" cy="1064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9" name="Billede 28">
            <a:extLst>
              <a:ext uri="{FF2B5EF4-FFF2-40B4-BE49-F238E27FC236}">
                <a16:creationId xmlns:a16="http://schemas.microsoft.com/office/drawing/2014/main" id="{8CE715B7-51DD-FF4A-B05E-831C101DA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83138">
            <a:off x="7383555" y="2959156"/>
            <a:ext cx="151232" cy="453695"/>
          </a:xfrm>
          <a:prstGeom prst="rect">
            <a:avLst/>
          </a:prstGeom>
        </p:spPr>
      </p:pic>
      <p:sp>
        <p:nvSpPr>
          <p:cNvPr id="30" name="Rektangel 29">
            <a:extLst>
              <a:ext uri="{FF2B5EF4-FFF2-40B4-BE49-F238E27FC236}">
                <a16:creationId xmlns:a16="http://schemas.microsoft.com/office/drawing/2014/main" id="{89BD4468-DE90-7B4D-A7C8-63A15EC8682E}"/>
              </a:ext>
            </a:extLst>
          </p:cNvPr>
          <p:cNvSpPr/>
          <p:nvPr/>
        </p:nvSpPr>
        <p:spPr>
          <a:xfrm rot="20260885">
            <a:off x="7982112" y="3011215"/>
            <a:ext cx="45719" cy="2252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93A9097A-E706-0C4B-A4A4-5F387441B4D4}"/>
              </a:ext>
            </a:extLst>
          </p:cNvPr>
          <p:cNvSpPr/>
          <p:nvPr/>
        </p:nvSpPr>
        <p:spPr>
          <a:xfrm rot="20260885">
            <a:off x="8055137" y="2979465"/>
            <a:ext cx="45719" cy="2252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9B07DD63-2CD5-8549-B069-15F032EAA0E5}"/>
              </a:ext>
            </a:extLst>
          </p:cNvPr>
          <p:cNvSpPr/>
          <p:nvPr/>
        </p:nvSpPr>
        <p:spPr>
          <a:xfrm rot="20260885">
            <a:off x="8124987" y="2950890"/>
            <a:ext cx="45719" cy="2252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6E9B754D-76C1-A944-A22F-E53147E1312F}"/>
              </a:ext>
            </a:extLst>
          </p:cNvPr>
          <p:cNvSpPr/>
          <p:nvPr/>
        </p:nvSpPr>
        <p:spPr>
          <a:xfrm rot="20260885">
            <a:off x="8198012" y="2919140"/>
            <a:ext cx="45719" cy="2252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8272D924-CB46-2F43-B0E2-58E3FEF40D8D}"/>
              </a:ext>
            </a:extLst>
          </p:cNvPr>
          <p:cNvSpPr/>
          <p:nvPr/>
        </p:nvSpPr>
        <p:spPr>
          <a:xfrm rot="20260885">
            <a:off x="8274212" y="2884215"/>
            <a:ext cx="45719" cy="2252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436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BD6D757-1EC0-19A1-0C6D-2CB055144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235" y="136635"/>
            <a:ext cx="5446986" cy="55389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600" dirty="0"/>
              <a:t>Foreningen og bestyrelsen har længe arbejdet med en plan for affaldshåndtering, idet vores nuværende løsning ikke er </a:t>
            </a:r>
            <a:r>
              <a:rPr lang="da-DK" sz="1600" dirty="0" err="1"/>
              <a:t>brandmæssig</a:t>
            </a:r>
            <a:r>
              <a:rPr lang="da-DK" sz="1600" dirty="0"/>
              <a:t> lovlig, da containerne ikke må stå op ad mur, hvor der er beboelse. </a:t>
            </a:r>
            <a:br>
              <a:rPr lang="da-DK" sz="1600" dirty="0"/>
            </a:br>
            <a:br>
              <a:rPr lang="da-DK" sz="1600" dirty="0"/>
            </a:br>
            <a:r>
              <a:rPr lang="da-DK" sz="1600" dirty="0"/>
              <a:t>Bestyrelsen foreslår af vi vælger en helt nedgravet affaldsløsning med 3 molokker med 2 affaldsfraktioner i </a:t>
            </a:r>
            <a:br>
              <a:rPr lang="da-DK" sz="1600" dirty="0"/>
            </a:br>
            <a:r>
              <a:rPr lang="da-DK" sz="1600" dirty="0"/>
              <a:t>hver. Hver molok måler 167,5x 167, 5 cm. og rummer 5 kubikmeter (nedgravet) </a:t>
            </a:r>
            <a:br>
              <a:rPr lang="da-DK" sz="1600" dirty="0"/>
            </a:br>
            <a:r>
              <a:rPr lang="da-DK" sz="1600" dirty="0"/>
              <a:t>1 stk. med ½ restaffald og ½ madaffald </a:t>
            </a:r>
            <a:br>
              <a:rPr lang="da-DK" sz="1600" dirty="0"/>
            </a:br>
            <a:r>
              <a:rPr lang="da-DK" sz="1600" dirty="0"/>
              <a:t>1 stk. med ½ plastaffald og ½ papir </a:t>
            </a:r>
            <a:br>
              <a:rPr lang="da-DK" sz="1600" dirty="0"/>
            </a:br>
            <a:r>
              <a:rPr lang="da-DK" sz="1600" dirty="0"/>
              <a:t>1 stk. med ½ glas og ½ metal </a:t>
            </a:r>
            <a:br>
              <a:rPr lang="da-DK" sz="1600" dirty="0"/>
            </a:br>
            <a:endParaRPr lang="da-DK" sz="1600" dirty="0"/>
          </a:p>
          <a:p>
            <a:pPr marL="0" indent="0">
              <a:buNone/>
            </a:pPr>
            <a:r>
              <a:rPr lang="da-DK" sz="1600" dirty="0"/>
              <a:t>Der er mulighed for senere opdeling i flere affaldsfraktioner. </a:t>
            </a:r>
            <a:br>
              <a:rPr lang="da-DK" sz="1600" dirty="0"/>
            </a:br>
            <a:r>
              <a:rPr lang="da-DK" sz="1600" dirty="0"/>
              <a:t>De nuværende containerne til pap skal stadig bruges og kan placeres bag molokkerne. Derudover bevares containere til elektronik og tekstil samt skabet til farligt affald, evt. på deres nuværende plads. </a:t>
            </a:r>
            <a:br>
              <a:rPr lang="da-DK" sz="1600" dirty="0"/>
            </a:br>
            <a:endParaRPr lang="da-DK" sz="1600" dirty="0"/>
          </a:p>
          <a:p>
            <a:pPr marL="0" indent="0">
              <a:buNone/>
            </a:pPr>
            <a:r>
              <a:rPr lang="da-DK" sz="1600" dirty="0"/>
              <a:t>Det betyder at skaktene lukkes, da de ikke længere skal bruges. </a:t>
            </a:r>
            <a:br>
              <a:rPr lang="da-DK" sz="1600" dirty="0"/>
            </a:br>
            <a:r>
              <a:rPr lang="da-DK" sz="1600" dirty="0"/>
              <a:t>Molokkerne placeres på en skridsikker platform i galvaniseret stål og molokkerne har en betonkerne, der mindsker risiko for skade ved hærværk/ildspåsættelse og indtrængen af f.eks. roller. </a:t>
            </a:r>
            <a:br>
              <a:rPr lang="da-DK" sz="1600" dirty="0"/>
            </a:br>
            <a:endParaRPr lang="da-DK" sz="1600" dirty="0"/>
          </a:p>
          <a:p>
            <a:pPr marL="0" indent="0">
              <a:buNone/>
            </a:pPr>
            <a:r>
              <a:rPr lang="da-DK" sz="1600" dirty="0"/>
              <a:t>Bestyrelsen har sammen med Gentofte Renovation valgt den foreslåede placering, da vi mener den er central i bebyggelsen og i rimelig afstand fra beboerne. </a:t>
            </a:r>
          </a:p>
        </p:txBody>
      </p:sp>
      <p:pic>
        <p:nvPicPr>
          <p:cNvPr id="8" name="Pladsholder til indhold 7" descr="Et billede, der indeholder udendørs, himmel, bygning, lastbil&#10;&#10;Automatisk genereret beskrivelse">
            <a:extLst>
              <a:ext uri="{FF2B5EF4-FFF2-40B4-BE49-F238E27FC236}">
                <a16:creationId xmlns:a16="http://schemas.microsoft.com/office/drawing/2014/main" id="{75E59B61-704C-D82D-67CC-A65053B5ED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6196386" y="3020299"/>
            <a:ext cx="5551600" cy="37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EA76234-81A5-A586-C840-848AA437F654}"/>
              </a:ext>
            </a:extLst>
          </p:cNvPr>
          <p:cNvSpPr txBox="1"/>
          <p:nvPr/>
        </p:nvSpPr>
        <p:spPr>
          <a:xfrm>
            <a:off x="6096000" y="136635"/>
            <a:ext cx="573076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/>
              <a:t>I prisen er medtaget etablering af pladsen med fjernelse og bortskaffelse af jord, lægning af fliser omkring beholderne, fjernelse af buskads, opbygning af støttemur bagtil og anlæg af sti. </a:t>
            </a:r>
            <a:br>
              <a:rPr lang="da-DK" sz="1600" dirty="0"/>
            </a:br>
            <a:endParaRPr lang="da-DK" sz="1600" dirty="0"/>
          </a:p>
          <a:p>
            <a:r>
              <a:rPr lang="da-DK" sz="1600" dirty="0"/>
              <a:t>Bestyrelsen foreslår plantning af en bøgehæk, som den nuværende, i hele pladsens længde, med en låge ind til sti, der kan gå langs legepladsen. Dette skal aftales nærmere, når den endelige planlægning finder sted. </a:t>
            </a:r>
            <a:br>
              <a:rPr lang="da-DK" sz="1600" dirty="0"/>
            </a:br>
            <a:endParaRPr lang="da-DK" sz="1600" dirty="0"/>
          </a:p>
          <a:p>
            <a:r>
              <a:rPr lang="da-DK" sz="1600" dirty="0"/>
              <a:t>Gentofte Renovation giver fuldt tilskud til molokkerne (206.000 kr.), mens foreningen skal stå for etablering af pladsen. </a:t>
            </a:r>
          </a:p>
        </p:txBody>
      </p:sp>
    </p:spTree>
    <p:extLst>
      <p:ext uri="{BB962C8B-B14F-4D97-AF65-F5344CB8AC3E}">
        <p14:creationId xmlns:p14="http://schemas.microsoft.com/office/powerpoint/2010/main" val="135208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6D5AF-F1D8-9E4A-B8FB-1B7DDF7A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345"/>
          </a:xfrm>
        </p:spPr>
        <p:txBody>
          <a:bodyPr>
            <a:normAutofit fontScale="90000"/>
          </a:bodyPr>
          <a:lstStyle/>
          <a:p>
            <a:r>
              <a:rPr lang="da-DK" dirty="0"/>
              <a:t>Renovation</a:t>
            </a:r>
          </a:p>
        </p:txBody>
      </p:sp>
      <p:pic>
        <p:nvPicPr>
          <p:cNvPr id="15" name="Pladsholder til indhold 1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CD89457-39E5-AE4D-A81F-BEA92CCD3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291" y="1614946"/>
            <a:ext cx="5631579" cy="3950112"/>
          </a:xfrm>
        </p:spPr>
      </p:pic>
      <p:pic>
        <p:nvPicPr>
          <p:cNvPr id="20" name="Billede 19" descr="Et billede, der indeholder bygning, udendørs&#10;&#10;Automatisk genereret beskrivelse">
            <a:extLst>
              <a:ext uri="{FF2B5EF4-FFF2-40B4-BE49-F238E27FC236}">
                <a16:creationId xmlns:a16="http://schemas.microsoft.com/office/drawing/2014/main" id="{040AD4E6-F9E9-E14C-BE1C-4ECF5AA77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755" y="1614947"/>
            <a:ext cx="3452429" cy="400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6D5AF-F1D8-9E4A-B8FB-1B7DDF7A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345"/>
          </a:xfrm>
        </p:spPr>
        <p:txBody>
          <a:bodyPr>
            <a:normAutofit fontScale="90000"/>
          </a:bodyPr>
          <a:lstStyle/>
          <a:p>
            <a:r>
              <a:rPr lang="da-DK" dirty="0"/>
              <a:t>Parkering A</a:t>
            </a:r>
          </a:p>
        </p:txBody>
      </p:sp>
      <p:pic>
        <p:nvPicPr>
          <p:cNvPr id="15" name="Pladsholder til indhold 14" descr="Et billede, der indeholder udendørs, automaton&#10;&#10;Automatisk genereret beskrivelse">
            <a:extLst>
              <a:ext uri="{FF2B5EF4-FFF2-40B4-BE49-F238E27FC236}">
                <a16:creationId xmlns:a16="http://schemas.microsoft.com/office/drawing/2014/main" id="{5F567F79-221D-604E-8418-672A7A2F2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7694" y="1034756"/>
            <a:ext cx="9157931" cy="3705410"/>
          </a:xfr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539D4EE-F912-5020-C749-78320BFB714A}"/>
              </a:ext>
            </a:extLst>
          </p:cNvPr>
          <p:cNvSpPr txBox="1"/>
          <p:nvPr/>
        </p:nvSpPr>
        <p:spPr>
          <a:xfrm>
            <a:off x="430922" y="4815851"/>
            <a:ext cx="10515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i="0" dirty="0">
                <a:effectLst/>
                <a:latin typeface="Arial" panose="020B0604020202020204" pitchFamily="34" charset="0"/>
              </a:rPr>
              <a:t>Bestyrelsen foreslår at der etableres 3 p-pladser i svinget ud mod Helsingørmotorvejen.</a:t>
            </a:r>
          </a:p>
          <a:p>
            <a:endParaRPr lang="da-DK" dirty="0">
              <a:latin typeface="Arial" panose="020B0604020202020204" pitchFamily="34" charset="0"/>
            </a:endParaRPr>
          </a:p>
          <a:p>
            <a:r>
              <a:rPr lang="da-DK" b="0" i="0" dirty="0">
                <a:effectLst/>
                <a:latin typeface="Arial" panose="020B0604020202020204" pitchFamily="34" charset="0"/>
              </a:rPr>
              <a:t>Der etableres en mindre støttemur langs bagsiden som ydergrænse for at forhindre parkering for tæt på skråningen.</a:t>
            </a:r>
          </a:p>
          <a:p>
            <a:endParaRPr lang="da-DK" dirty="0">
              <a:latin typeface="Arial" panose="020B0604020202020204" pitchFamily="34" charset="0"/>
            </a:endParaRPr>
          </a:p>
          <a:p>
            <a:r>
              <a:rPr lang="da-DK" b="0" i="0" dirty="0">
                <a:effectLst/>
                <a:latin typeface="Arial" panose="020B0604020202020204" pitchFamily="34" charset="0"/>
              </a:rPr>
              <a:t>I prisen er medregnet udgravning, etablering af bærelag samt asfaltering.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9289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6D5AF-F1D8-9E4A-B8FB-1B7DDF7A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345"/>
          </a:xfrm>
        </p:spPr>
        <p:txBody>
          <a:bodyPr>
            <a:normAutofit fontScale="90000"/>
          </a:bodyPr>
          <a:lstStyle/>
          <a:p>
            <a:r>
              <a:rPr lang="da-DK" dirty="0"/>
              <a:t>Parkering B</a:t>
            </a:r>
          </a:p>
        </p:txBody>
      </p:sp>
      <p:pic>
        <p:nvPicPr>
          <p:cNvPr id="15" name="Pladsholder til indhold 14">
            <a:extLst>
              <a:ext uri="{FF2B5EF4-FFF2-40B4-BE49-F238E27FC236}">
                <a16:creationId xmlns:a16="http://schemas.microsoft.com/office/drawing/2014/main" id="{0D9E051D-6A0E-874D-A26C-86ECD430C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2704" y="365125"/>
            <a:ext cx="6411310" cy="4478004"/>
          </a:xfr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69BDA4B0-B0CD-1340-5A79-136694452E8F}"/>
              </a:ext>
            </a:extLst>
          </p:cNvPr>
          <p:cNvSpPr txBox="1"/>
          <p:nvPr/>
        </p:nvSpPr>
        <p:spPr>
          <a:xfrm>
            <a:off x="409902" y="5015547"/>
            <a:ext cx="105155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i="0" dirty="0">
                <a:effectLst/>
                <a:latin typeface="Arial" panose="020B0604020202020204" pitchFamily="34" charset="0"/>
              </a:rPr>
              <a:t>Bestyrelsen foreslår, at der etableres 4-5 langsgående P-pladser i græsplænen fra den nuværende nordre hæk til bedet ved cykelstativet. </a:t>
            </a:r>
            <a:br>
              <a:rPr lang="da-DK" b="0" i="0" dirty="0">
                <a:effectLst/>
                <a:latin typeface="Arial" panose="020B0604020202020204" pitchFamily="34" charset="0"/>
              </a:rPr>
            </a:br>
            <a:endParaRPr lang="da-DK" b="0" i="0" dirty="0">
              <a:effectLst/>
              <a:latin typeface="Arial" panose="020B0604020202020204" pitchFamily="34" charset="0"/>
            </a:endParaRPr>
          </a:p>
          <a:p>
            <a:r>
              <a:rPr lang="da-DK" b="0" i="0" dirty="0">
                <a:effectLst/>
                <a:latin typeface="Arial" panose="020B0604020202020204" pitchFamily="34" charset="0"/>
              </a:rPr>
              <a:t>Nuværende bøgehæk ud mod vejen graves op, og der plantes ny hæk på ”bagsiden” af </a:t>
            </a:r>
            <a:br>
              <a:rPr lang="da-DK" b="0" i="0" dirty="0">
                <a:effectLst/>
                <a:latin typeface="Arial" panose="020B0604020202020204" pitchFamily="34" charset="0"/>
              </a:rPr>
            </a:br>
            <a:r>
              <a:rPr lang="da-DK" b="0" i="0" dirty="0">
                <a:effectLst/>
                <a:latin typeface="Arial" panose="020B0604020202020204" pitchFamily="34" charset="0"/>
              </a:rPr>
              <a:t>parkeringspladserne. Der graves ud og etableres bærelag og asfalteres.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1661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643</Words>
  <Application>Microsoft Macintosh PowerPoint</Application>
  <PresentationFormat>Widescreen</PresentationFormat>
  <Paragraphs>27</Paragraphs>
  <Slides>7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PowerPoint-præsentation</vt:lpstr>
      <vt:lpstr>Nuværende</vt:lpstr>
      <vt:lpstr>Planlagt</vt:lpstr>
      <vt:lpstr>PowerPoint-præsentation</vt:lpstr>
      <vt:lpstr>Renovation</vt:lpstr>
      <vt:lpstr>Parkering A</vt:lpstr>
      <vt:lpstr>Parkering 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Nuværende</dc:title>
  <dc:creator>Thomas Skov</dc:creator>
  <cp:lastModifiedBy>Thomas Skov</cp:lastModifiedBy>
  <cp:revision>4</cp:revision>
  <cp:lastPrinted>2022-04-17T04:42:51Z</cp:lastPrinted>
  <dcterms:created xsi:type="dcterms:W3CDTF">2022-04-07T06:49:41Z</dcterms:created>
  <dcterms:modified xsi:type="dcterms:W3CDTF">2022-05-01T18:34:49Z</dcterms:modified>
</cp:coreProperties>
</file>